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0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0826750" cy="10963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65" d="100"/>
          <a:sy n="65" d="100"/>
        </p:scale>
        <p:origin x="2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794222"/>
            <a:ext cx="9202738" cy="3816844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5758258"/>
            <a:ext cx="8120063" cy="2646920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341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583693"/>
            <a:ext cx="2334518" cy="929086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583693"/>
            <a:ext cx="6868220" cy="929086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39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9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733209"/>
            <a:ext cx="9338072" cy="4560417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7336769"/>
            <a:ext cx="9338072" cy="2398216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80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918465"/>
            <a:ext cx="4601369" cy="695609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918465"/>
            <a:ext cx="4601369" cy="695609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83695"/>
            <a:ext cx="9338072" cy="211906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2687526"/>
            <a:ext cx="4580222" cy="131711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4004641"/>
            <a:ext cx="4580222" cy="58902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2687526"/>
            <a:ext cx="4602779" cy="131711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4004641"/>
            <a:ext cx="4602779" cy="58902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68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9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92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730885"/>
            <a:ext cx="3491909" cy="2558098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578511"/>
            <a:ext cx="5481042" cy="7791031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3288982"/>
            <a:ext cx="3491909" cy="6093247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1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730885"/>
            <a:ext cx="3491909" cy="2558098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578511"/>
            <a:ext cx="5481042" cy="7791031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3288982"/>
            <a:ext cx="3491909" cy="6093247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77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583695"/>
            <a:ext cx="9338072" cy="211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918465"/>
            <a:ext cx="9338072" cy="695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10161334"/>
            <a:ext cx="2436019" cy="583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BB29-5AF8-B044-A7B3-97B15C403943}" type="datetimeFigureOut">
              <a:rPr lang="ar-SA" smtClean="0"/>
              <a:t>26 ربيع الأول، 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10161334"/>
            <a:ext cx="3654028" cy="583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10161334"/>
            <a:ext cx="2436019" cy="583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A6F1-659B-3A4E-B560-4981A4EACF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6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82650" rtl="1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r" defTabSz="1082650" rtl="1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r" defTabSz="1082650" rtl="1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r" defTabSz="1082650" rtl="1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الفراغ/ الفضاء, لقطة شاشة, رائد فضاء&#10;&#10;تم إنشاء الوصف تلقائياً">
            <a:extLst>
              <a:ext uri="{FF2B5EF4-FFF2-40B4-BE49-F238E27FC236}">
                <a16:creationId xmlns:a16="http://schemas.microsoft.com/office/drawing/2014/main" id="{133CB005-25A7-FB19-F453-553954AD8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-1" y="1242810"/>
            <a:ext cx="10826749" cy="9724499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444B6368-C89E-75EA-2FA2-3B8E286D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نص, التصميم, لقطة شاشة, قالب&#10;&#10;تم إنشاء الوصف تلقائياً">
            <a:extLst>
              <a:ext uri="{FF2B5EF4-FFF2-40B4-BE49-F238E27FC236}">
                <a16:creationId xmlns:a16="http://schemas.microsoft.com/office/drawing/2014/main" id="{88A9C9D7-D7CE-D172-675E-B981B7B3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4812"/>
            <a:ext cx="10826751" cy="2196928"/>
          </a:xfrm>
          <a:prstGeom prst="rect">
            <a:avLst/>
          </a:prstGeom>
        </p:spPr>
      </p:pic>
      <p:pic>
        <p:nvPicPr>
          <p:cNvPr id="9" name="صورة 8" descr="صورة تحتوي على نص, الرسومات, الخط, شعار&#10;&#10;تم إنشاء الوصف تلقائياً">
            <a:extLst>
              <a:ext uri="{FF2B5EF4-FFF2-40B4-BE49-F238E27FC236}">
                <a16:creationId xmlns:a16="http://schemas.microsoft.com/office/drawing/2014/main" id="{2BA89CBB-4CE0-DEE8-8F45-DBD337C1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20" y="279259"/>
            <a:ext cx="1753014" cy="159572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F308D6-D0A8-ED58-4A70-1B1CCEF32FA0}"/>
              </a:ext>
            </a:extLst>
          </p:cNvPr>
          <p:cNvSpPr txBox="1"/>
          <p:nvPr/>
        </p:nvSpPr>
        <p:spPr>
          <a:xfrm>
            <a:off x="1630017" y="3896139"/>
            <a:ext cx="729532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457200" rtl="1" eaLnBrk="1" latinLnBrk="0" hangingPunct="1"/>
            <a:r>
              <a:rPr lang="ar-SA" sz="4400" b="1" dirty="0"/>
              <a:t>تقرير الأسبوع العالمي </a:t>
            </a:r>
          </a:p>
          <a:p>
            <a:pPr marL="0" algn="ctr" defTabSz="457200" rtl="1" eaLnBrk="1" latinLnBrk="0" hangingPunct="1"/>
            <a:endParaRPr lang="ar-SA" sz="4400" b="1" dirty="0"/>
          </a:p>
          <a:p>
            <a:pPr marL="0" algn="ctr" defTabSz="457200" rtl="1" eaLnBrk="1" latinLnBrk="0" hangingPunct="1"/>
            <a:r>
              <a:rPr lang="ar-SA" sz="4400" b="1" dirty="0"/>
              <a:t>الفضاء و ريادة الاعمال ٢٠٢٣</a:t>
            </a:r>
          </a:p>
        </p:txBody>
      </p:sp>
      <p:sp>
        <p:nvSpPr>
          <p:cNvPr id="11" name="وسيلة شرح على شكل سحابة 10">
            <a:extLst>
              <a:ext uri="{FF2B5EF4-FFF2-40B4-BE49-F238E27FC236}">
                <a16:creationId xmlns:a16="http://schemas.microsoft.com/office/drawing/2014/main" id="{0455C456-BFA5-105D-27CC-9B685A27C051}"/>
              </a:ext>
            </a:extLst>
          </p:cNvPr>
          <p:cNvSpPr/>
          <p:nvPr/>
        </p:nvSpPr>
        <p:spPr>
          <a:xfrm>
            <a:off x="7593496" y="6937513"/>
            <a:ext cx="2345634" cy="1411357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/>
              <a:t>رقم الحدث</a:t>
            </a:r>
          </a:p>
          <a:p>
            <a:pPr marL="0" algn="ctr" defTabSz="457200" rtl="1" eaLnBrk="1" latinLnBrk="0" hangingPunct="1"/>
            <a:r>
              <a:rPr lang="en-US" dirty="0"/>
              <a:t>65267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51D53C-11D6-76E1-AAC9-D8A95CE7496A}"/>
              </a:ext>
            </a:extLst>
          </p:cNvPr>
          <p:cNvSpPr txBox="1"/>
          <p:nvPr/>
        </p:nvSpPr>
        <p:spPr>
          <a:xfrm>
            <a:off x="8001000" y="8797135"/>
            <a:ext cx="3558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رائدتا النشاط 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</a:rPr>
              <a:t>شريفه احمد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</a:rPr>
              <a:t>أسماء حسن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8386F5-52A9-3ED3-5244-7E2F861E6516}"/>
              </a:ext>
            </a:extLst>
          </p:cNvPr>
          <p:cNvSpPr txBox="1"/>
          <p:nvPr/>
        </p:nvSpPr>
        <p:spPr>
          <a:xfrm>
            <a:off x="592620" y="8797135"/>
            <a:ext cx="2714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مديره </a:t>
            </a:r>
            <a:r>
              <a:rPr lang="ar-SA" sz="2400" dirty="0" err="1">
                <a:solidFill>
                  <a:schemeClr val="bg1"/>
                </a:solidFill>
              </a:rPr>
              <a:t>المدرسه</a:t>
            </a:r>
            <a:endParaRPr lang="ar-SA" sz="2400" dirty="0">
              <a:solidFill>
                <a:schemeClr val="bg1"/>
              </a:solidFill>
            </a:endParaRPr>
          </a:p>
          <a:p>
            <a:pPr algn="ctr"/>
            <a:r>
              <a:rPr lang="ar-SA" sz="2400" dirty="0">
                <a:solidFill>
                  <a:schemeClr val="bg1"/>
                </a:solidFill>
              </a:rPr>
              <a:t>زينه ياسين</a:t>
            </a:r>
          </a:p>
        </p:txBody>
      </p:sp>
      <p:pic>
        <p:nvPicPr>
          <p:cNvPr id="16" name="صورة 15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A72517BA-8F5D-9227-75C7-F01CC7A76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739" y="6745996"/>
            <a:ext cx="1324939" cy="13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8DBDEEA-009C-F2E5-158D-156334579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87590"/>
              </p:ext>
            </p:extLst>
          </p:nvPr>
        </p:nvGraphicFramePr>
        <p:xfrm>
          <a:off x="488514" y="2306359"/>
          <a:ext cx="9849721" cy="86569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78559">
                  <a:extLst>
                    <a:ext uri="{9D8B030D-6E8A-4147-A177-3AD203B41FA5}">
                      <a16:colId xmlns:a16="http://schemas.microsoft.com/office/drawing/2014/main" val="1433403807"/>
                    </a:ext>
                  </a:extLst>
                </a:gridCol>
                <a:gridCol w="4971162">
                  <a:extLst>
                    <a:ext uri="{9D8B030D-6E8A-4147-A177-3AD203B41FA5}">
                      <a16:colId xmlns:a16="http://schemas.microsoft.com/office/drawing/2014/main" val="1015356789"/>
                    </a:ext>
                  </a:extLst>
                </a:gridCol>
              </a:tblGrid>
              <a:tr h="1173071">
                <a:tc>
                  <a:txBody>
                    <a:bodyPr/>
                    <a:lstStyle/>
                    <a:p>
                      <a:pPr rtl="1"/>
                      <a:r>
                        <a:rPr lang="ar-SA" sz="2100" dirty="0" err="1"/>
                        <a:t>الفعاليه</a:t>
                      </a:r>
                      <a:endParaRPr lang="ar-SA" sz="2100" dirty="0"/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الباركود</a:t>
                      </a:r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3030199832"/>
                  </a:ext>
                </a:extLst>
              </a:tr>
              <a:tr h="2099570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تصميم فيديوهات  </a:t>
                      </a:r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marL="0" algn="l" defTabSz="1082650" rtl="0" eaLnBrk="1" latinLnBrk="0" hangingPunct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1064806550"/>
                  </a:ext>
                </a:extLst>
              </a:tr>
              <a:tr h="1874099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بحث علمي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1720141633"/>
                  </a:ext>
                </a:extLst>
              </a:tr>
              <a:tr h="2217546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برنامج حاسوبي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3351655948"/>
                  </a:ext>
                </a:extLst>
              </a:tr>
              <a:tr h="1292630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ورقه عمل 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marL="0" algn="r" defTabSz="1082650" rtl="1" eaLnBrk="1" latinLnBrk="0" hangingPunct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750352304"/>
                  </a:ext>
                </a:extLst>
              </a:tr>
            </a:tbl>
          </a:graphicData>
        </a:graphic>
      </p:graphicFrame>
      <p:pic>
        <p:nvPicPr>
          <p:cNvPr id="6" name="صورة 5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3A8837A6-A0B8-33A8-F263-8C42B73F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34" y="3514330"/>
            <a:ext cx="1510688" cy="1510688"/>
          </a:xfrm>
          <a:prstGeom prst="rect">
            <a:avLst/>
          </a:prstGeom>
        </p:spPr>
      </p:pic>
      <p:pic>
        <p:nvPicPr>
          <p:cNvPr id="8" name="صورة 7" descr="صورة تحتوي على نص, التصميم, لقطة شاشة, قالب&#10;&#10;تم إنشاء الوصف تلقائياً">
            <a:extLst>
              <a:ext uri="{FF2B5EF4-FFF2-40B4-BE49-F238E27FC236}">
                <a16:creationId xmlns:a16="http://schemas.microsoft.com/office/drawing/2014/main" id="{D41C19E6-E3F5-D67B-611D-F3E522E5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4" y="0"/>
            <a:ext cx="10007208" cy="2196928"/>
          </a:xfrm>
          <a:prstGeom prst="rect">
            <a:avLst/>
          </a:prstGeom>
        </p:spPr>
      </p:pic>
      <p:pic>
        <p:nvPicPr>
          <p:cNvPr id="10" name="صورة 9" descr="صورة تحتوي على نص, الرسومات, الخط, شعار&#10;&#10;تم إنشاء الوصف تلقائياً">
            <a:extLst>
              <a:ext uri="{FF2B5EF4-FFF2-40B4-BE49-F238E27FC236}">
                <a16:creationId xmlns:a16="http://schemas.microsoft.com/office/drawing/2014/main" id="{E9DA6426-44B9-07A9-F3BF-AFAAE6710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92" y="388139"/>
            <a:ext cx="2028239" cy="1559931"/>
          </a:xfrm>
          <a:prstGeom prst="rect">
            <a:avLst/>
          </a:prstGeom>
        </p:spPr>
      </p:pic>
      <p:pic>
        <p:nvPicPr>
          <p:cNvPr id="12" name="صورة 11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30314371-1F8D-B798-7D45-57AEAE41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029" y="5564919"/>
            <a:ext cx="1596394" cy="1596394"/>
          </a:xfrm>
          <a:prstGeom prst="rect">
            <a:avLst/>
          </a:prstGeom>
        </p:spPr>
      </p:pic>
      <p:pic>
        <p:nvPicPr>
          <p:cNvPr id="14" name="صورة 13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33205D63-B315-1862-D571-6F99A9DBE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234" y="7620324"/>
            <a:ext cx="1441970" cy="1441970"/>
          </a:xfrm>
          <a:prstGeom prst="rect">
            <a:avLst/>
          </a:prstGeom>
        </p:spPr>
      </p:pic>
      <p:pic>
        <p:nvPicPr>
          <p:cNvPr id="16" name="صورة 15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49DAA93D-311A-3153-CFEA-9BD8864FC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870" y="9352079"/>
            <a:ext cx="1584712" cy="1458796"/>
          </a:xfrm>
          <a:prstGeom prst="rect">
            <a:avLst/>
          </a:prstGeom>
        </p:spPr>
      </p:pic>
      <p:pic>
        <p:nvPicPr>
          <p:cNvPr id="17" name="صورة 16" descr="صورة تحتوي على نص, التصميم, لقطة شاشة, قالب&#10;&#10;تم إنشاء الوصف تلقائياً">
            <a:extLst>
              <a:ext uri="{FF2B5EF4-FFF2-40B4-BE49-F238E27FC236}">
                <a16:creationId xmlns:a16="http://schemas.microsoft.com/office/drawing/2014/main" id="{DB88E669-7E25-4D0A-8318-4E742ADF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4" y="152400"/>
            <a:ext cx="10007208" cy="2196928"/>
          </a:xfrm>
          <a:prstGeom prst="rect">
            <a:avLst/>
          </a:prstGeom>
        </p:spPr>
      </p:pic>
      <p:pic>
        <p:nvPicPr>
          <p:cNvPr id="18" name="صورة 17" descr="صورة تحتوي على نص, التصميم, لقطة شاشة, قالب&#10;&#10;تم إنشاء الوصف تلقائياً">
            <a:extLst>
              <a:ext uri="{FF2B5EF4-FFF2-40B4-BE49-F238E27FC236}">
                <a16:creationId xmlns:a16="http://schemas.microsoft.com/office/drawing/2014/main" id="{458EFEE6-7AA5-CC5B-1733-8DBD9D6F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4" y="165801"/>
            <a:ext cx="10007208" cy="2196928"/>
          </a:xfrm>
          <a:prstGeom prst="rect">
            <a:avLst/>
          </a:prstGeom>
        </p:spPr>
      </p:pic>
      <p:pic>
        <p:nvPicPr>
          <p:cNvPr id="19" name="صورة 18" descr="صورة تحتوي على نص, الرسومات, الخط, شعار&#10;&#10;تم إنشاء الوصف تلقائياً">
            <a:extLst>
              <a:ext uri="{FF2B5EF4-FFF2-40B4-BE49-F238E27FC236}">
                <a16:creationId xmlns:a16="http://schemas.microsoft.com/office/drawing/2014/main" id="{84F98ED5-8EF2-7493-C73B-C877DA02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12" y="466405"/>
            <a:ext cx="1753014" cy="15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8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8DBDEEA-009C-F2E5-158D-156334579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0682"/>
              </p:ext>
            </p:extLst>
          </p:nvPr>
        </p:nvGraphicFramePr>
        <p:xfrm>
          <a:off x="540809" y="278773"/>
          <a:ext cx="9745135" cy="75723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73973">
                  <a:extLst>
                    <a:ext uri="{9D8B030D-6E8A-4147-A177-3AD203B41FA5}">
                      <a16:colId xmlns:a16="http://schemas.microsoft.com/office/drawing/2014/main" val="1433403807"/>
                    </a:ext>
                  </a:extLst>
                </a:gridCol>
                <a:gridCol w="4971162">
                  <a:extLst>
                    <a:ext uri="{9D8B030D-6E8A-4147-A177-3AD203B41FA5}">
                      <a16:colId xmlns:a16="http://schemas.microsoft.com/office/drawing/2014/main" val="1015356789"/>
                    </a:ext>
                  </a:extLst>
                </a:gridCol>
              </a:tblGrid>
              <a:tr h="1053070">
                <a:tc>
                  <a:txBody>
                    <a:bodyPr/>
                    <a:lstStyle/>
                    <a:p>
                      <a:pPr rtl="1"/>
                      <a:r>
                        <a:rPr lang="ar-SA" sz="2100" dirty="0" err="1"/>
                        <a:t>الفعاليه</a:t>
                      </a:r>
                      <a:endParaRPr lang="ar-SA" sz="2100" dirty="0"/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الباركود</a:t>
                      </a:r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3030199832"/>
                  </a:ext>
                </a:extLst>
              </a:tr>
              <a:tr h="1783954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برنامج واقع افتراضي و واقع معزز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439588151"/>
                  </a:ext>
                </a:extLst>
              </a:tr>
              <a:tr h="1783954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مشروع خاص برياده الاعمال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1282952424"/>
                  </a:ext>
                </a:extLst>
              </a:tr>
              <a:tr h="1783954">
                <a:tc>
                  <a:txBody>
                    <a:bodyPr/>
                    <a:lstStyle/>
                    <a:p>
                      <a:pPr rtl="1"/>
                      <a:r>
                        <a:rPr lang="ar-SA" sz="2100" dirty="0"/>
                        <a:t>النشر الاعلامي</a:t>
                      </a:r>
                    </a:p>
                  </a:txBody>
                  <a:tcPr marL="146177" marR="146177" marT="73089" marB="73089"/>
                </a:tc>
                <a:tc>
                  <a:txBody>
                    <a:bodyPr/>
                    <a:lstStyle/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  <a:p>
                      <a:pPr rtl="1"/>
                      <a:endParaRPr lang="ar-SA" sz="2100" dirty="0"/>
                    </a:p>
                  </a:txBody>
                  <a:tcPr marL="146177" marR="146177" marT="73089" marB="73089"/>
                </a:tc>
                <a:extLst>
                  <a:ext uri="{0D108BD9-81ED-4DB2-BD59-A6C34878D82A}">
                    <a16:rowId xmlns:a16="http://schemas.microsoft.com/office/drawing/2014/main" val="73176097"/>
                  </a:ext>
                </a:extLst>
              </a:tr>
            </a:tbl>
          </a:graphicData>
        </a:graphic>
      </p:graphicFrame>
      <p:pic>
        <p:nvPicPr>
          <p:cNvPr id="3" name="صورة 2" descr="صورة تحتوي على شكل, غرزة, بكسل&#10;&#10;تم إنشاء الوصف تلقائياً">
            <a:extLst>
              <a:ext uri="{FF2B5EF4-FFF2-40B4-BE49-F238E27FC236}">
                <a16:creationId xmlns:a16="http://schemas.microsoft.com/office/drawing/2014/main" id="{EE619F30-A253-173F-F65E-7F6E113D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88" y="1447513"/>
            <a:ext cx="1842190" cy="1842190"/>
          </a:xfrm>
          <a:prstGeom prst="rect">
            <a:avLst/>
          </a:prstGeom>
        </p:spPr>
      </p:pic>
      <p:pic>
        <p:nvPicPr>
          <p:cNvPr id="8" name="صورة 7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50069E2B-1764-C910-81AC-2309E902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88" y="5675805"/>
            <a:ext cx="1842190" cy="1997766"/>
          </a:xfrm>
          <a:prstGeom prst="rect">
            <a:avLst/>
          </a:prstGeom>
        </p:spPr>
      </p:pic>
      <p:pic>
        <p:nvPicPr>
          <p:cNvPr id="11" name="صورة 10" descr="صورة تحتوي على شكل, غرزة&#10;&#10;تم إنشاء الوصف تلقائياً">
            <a:extLst>
              <a:ext uri="{FF2B5EF4-FFF2-40B4-BE49-F238E27FC236}">
                <a16:creationId xmlns:a16="http://schemas.microsoft.com/office/drawing/2014/main" id="{2F48DEA7-BA87-CAB8-74F2-4F8E7390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086" y="3389805"/>
            <a:ext cx="1842191" cy="19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41738FD-82FF-BED6-70D2-809EBE412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23538"/>
              </p:ext>
            </p:extLst>
          </p:nvPr>
        </p:nvGraphicFramePr>
        <p:xfrm>
          <a:off x="4671391" y="1806028"/>
          <a:ext cx="5404449" cy="350436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04449">
                  <a:extLst>
                    <a:ext uri="{9D8B030D-6E8A-4147-A177-3AD203B41FA5}">
                      <a16:colId xmlns:a16="http://schemas.microsoft.com/office/drawing/2014/main" val="4232075902"/>
                    </a:ext>
                  </a:extLst>
                </a:gridCol>
              </a:tblGrid>
              <a:tr h="815008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792371"/>
                  </a:ext>
                </a:extLst>
              </a:tr>
              <a:tr h="1437191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- تثقيف الطلبة حول الفضائل التي يحصلون عليها من الفضاء</a:t>
                      </a:r>
                    </a:p>
                    <a:p>
                      <a:pPr rtl="1"/>
                      <a:r>
                        <a:rPr lang="ar-SA" dirty="0"/>
                        <a:t>- إكساب الطلاب والطالبات مهارات ثرية في علوم الفضاء</a:t>
                      </a:r>
                    </a:p>
                    <a:p>
                      <a:pPr rtl="1"/>
                      <a:r>
                        <a:rPr lang="ar-SA" dirty="0"/>
                        <a:t>- تشجيع الطلبة على زيادة مبتكراتهم وتجاربهم في مجالات الفضاء للتنمية الاقتصادية المستدامة</a:t>
                      </a:r>
                    </a:p>
                    <a:p>
                      <a:pPr rtl="1"/>
                      <a:r>
                        <a:rPr lang="ar-SA" dirty="0"/>
                        <a:t>- إظهار الدعم العام لبرامج الفضاء والنهضة العلمية في بلادنا</a:t>
                      </a:r>
                    </a:p>
                    <a:p>
                      <a:pPr rtl="1"/>
                      <a:r>
                        <a:rPr lang="ar-SA" dirty="0"/>
                        <a:t>- إثارة اهتمام الطلبة بالعلوم والتكنلوجيا والهندسة والرياضيات </a:t>
                      </a:r>
                    </a:p>
                    <a:p>
                      <a:pPr rtl="1"/>
                      <a:r>
                        <a:rPr lang="ar-SA" dirty="0"/>
                        <a:t>- تعزيز التعاون الدولي في التوعية والتعليم في مجال الفضاء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63832"/>
                  </a:ext>
                </a:extLst>
              </a:tr>
            </a:tbl>
          </a:graphicData>
        </a:graphic>
      </p:graphicFrame>
      <p:sp>
        <p:nvSpPr>
          <p:cNvPr id="5" name="نهاية مخطط 4">
            <a:extLst>
              <a:ext uri="{FF2B5EF4-FFF2-40B4-BE49-F238E27FC236}">
                <a16:creationId xmlns:a16="http://schemas.microsoft.com/office/drawing/2014/main" id="{0F5F06F6-F75F-A875-FFAE-0D7F8ED2853D}"/>
              </a:ext>
            </a:extLst>
          </p:cNvPr>
          <p:cNvSpPr/>
          <p:nvPr/>
        </p:nvSpPr>
        <p:spPr>
          <a:xfrm>
            <a:off x="1212574" y="477078"/>
            <a:ext cx="7951304" cy="795131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2800" b="1" dirty="0"/>
              <a:t>أسبوع الفضاء العالمي تحت شعار ( الفضاء وريادة الأعمال )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BE7788BE-4E34-6925-C111-F1961B16F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69187"/>
              </p:ext>
            </p:extLst>
          </p:nvPr>
        </p:nvGraphicFramePr>
        <p:xfrm>
          <a:off x="4671391" y="5938228"/>
          <a:ext cx="5404449" cy="415383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04449">
                  <a:extLst>
                    <a:ext uri="{9D8B030D-6E8A-4147-A177-3AD203B41FA5}">
                      <a16:colId xmlns:a16="http://schemas.microsoft.com/office/drawing/2014/main" val="4232075902"/>
                    </a:ext>
                  </a:extLst>
                </a:gridCol>
              </a:tblGrid>
              <a:tr h="815008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الوصف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792371"/>
                  </a:ext>
                </a:extLst>
              </a:tr>
              <a:tr h="1437191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تم تفعيل أسبوع الفضاء</a:t>
                      </a:r>
                    </a:p>
                    <a:p>
                      <a:pPr rtl="1"/>
                      <a:r>
                        <a:rPr lang="ar-SA" dirty="0"/>
                        <a:t>4 أكتوبر نشر إعلامي</a:t>
                      </a:r>
                    </a:p>
                    <a:p>
                      <a:pPr rtl="1"/>
                      <a:r>
                        <a:rPr lang="ar-SA" dirty="0"/>
                        <a:t>5 أكتوبر فيديوهات عن الفضاء</a:t>
                      </a:r>
                    </a:p>
                    <a:p>
                      <a:pPr rtl="1"/>
                      <a:r>
                        <a:rPr lang="en-US" dirty="0"/>
                        <a:t>6</a:t>
                      </a:r>
                      <a:r>
                        <a:rPr lang="ar-SA" dirty="0"/>
                        <a:t> أكتوبر بحث علمي عن أسبوع الفضاء</a:t>
                      </a:r>
                    </a:p>
                    <a:p>
                      <a:pPr rtl="1"/>
                      <a:r>
                        <a:rPr lang="ar-SA" dirty="0"/>
                        <a:t>7 أكتوبر برنامج حاسوبي يوضح العلاقة بين الفضاء وريادة الأعمال</a:t>
                      </a:r>
                    </a:p>
                    <a:p>
                      <a:pPr rtl="1"/>
                      <a:r>
                        <a:rPr lang="ar-SA" dirty="0"/>
                        <a:t>8</a:t>
                      </a:r>
                      <a:r>
                        <a:rPr lang="en-US" dirty="0"/>
                        <a:t> </a:t>
                      </a:r>
                      <a:r>
                        <a:rPr lang="ar-SA" dirty="0"/>
                        <a:t>أكتوبر ورقة عمل مميزة عن أسبوع الفضاء</a:t>
                      </a:r>
                    </a:p>
                    <a:p>
                      <a:pPr rtl="1"/>
                      <a:r>
                        <a:rPr lang="ar-SA" dirty="0"/>
                        <a:t>9</a:t>
                      </a:r>
                      <a:r>
                        <a:rPr lang="en-US" dirty="0"/>
                        <a:t> </a:t>
                      </a:r>
                      <a:r>
                        <a:rPr lang="ar-SA" dirty="0"/>
                        <a:t>أكتوبر برنامج الواقع المعزز عن الفضاء وريادة الأعمال</a:t>
                      </a:r>
                    </a:p>
                    <a:p>
                      <a:pPr rtl="1"/>
                      <a:r>
                        <a:rPr lang="en-US" dirty="0"/>
                        <a:t>10</a:t>
                      </a:r>
                      <a:r>
                        <a:rPr lang="ar-SA" dirty="0"/>
                        <a:t> مشروع خاص بريادة الأعمال يمكن تطبيقه في الفضاء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63832"/>
                  </a:ext>
                </a:extLst>
              </a:tr>
            </a:tbl>
          </a:graphicData>
        </a:graphic>
      </p:graphicFrame>
      <p:sp>
        <p:nvSpPr>
          <p:cNvPr id="7" name="عملية بديلة 6">
            <a:extLst>
              <a:ext uri="{FF2B5EF4-FFF2-40B4-BE49-F238E27FC236}">
                <a16:creationId xmlns:a16="http://schemas.microsoft.com/office/drawing/2014/main" id="{F8092741-9764-8790-8BC5-13C2BE116A6F}"/>
              </a:ext>
            </a:extLst>
          </p:cNvPr>
          <p:cNvSpPr/>
          <p:nvPr/>
        </p:nvSpPr>
        <p:spPr>
          <a:xfrm>
            <a:off x="750910" y="2872408"/>
            <a:ext cx="286247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tx1"/>
                </a:solidFill>
              </a:rPr>
              <a:t>اليوم والتاريخ</a:t>
            </a:r>
          </a:p>
          <a:p>
            <a:pPr marL="0" algn="ctr" defTabSz="457200" rtl="1" eaLnBrk="1" latinLnBrk="0" hangingPunct="1"/>
            <a:r>
              <a:rPr lang="en-US" dirty="0" err="1">
                <a:solidFill>
                  <a:schemeClr val="tx1"/>
                </a:solidFill>
              </a:rPr>
              <a:t>ا</a:t>
            </a:r>
            <a:r>
              <a:rPr lang="ar-SA" dirty="0">
                <a:solidFill>
                  <a:schemeClr val="tx1"/>
                </a:solidFill>
              </a:rPr>
              <a:t>لأربعاء- ٤ أكتوبر</a:t>
            </a:r>
          </a:p>
        </p:txBody>
      </p:sp>
      <p:sp>
        <p:nvSpPr>
          <p:cNvPr id="8" name="عملية بديلة 7">
            <a:extLst>
              <a:ext uri="{FF2B5EF4-FFF2-40B4-BE49-F238E27FC236}">
                <a16:creationId xmlns:a16="http://schemas.microsoft.com/office/drawing/2014/main" id="{3B6FAFB1-59E8-149B-D6AC-9F5D6D7EDB16}"/>
              </a:ext>
            </a:extLst>
          </p:cNvPr>
          <p:cNvSpPr/>
          <p:nvPr/>
        </p:nvSpPr>
        <p:spPr>
          <a:xfrm>
            <a:off x="750910" y="7329347"/>
            <a:ext cx="286247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dirty="0">
                <a:solidFill>
                  <a:schemeClr val="tx1"/>
                </a:solidFill>
              </a:rPr>
              <a:t>عدد المشاركين</a:t>
            </a:r>
          </a:p>
          <a:p>
            <a:pPr marL="0" algn="ctr" defTabSz="457200" rtl="1" eaLnBrk="1" latinLnBrk="0" hangingPunct="1"/>
            <a:r>
              <a:rPr lang="ar-SA" dirty="0">
                <a:solidFill>
                  <a:schemeClr val="tx1"/>
                </a:solidFill>
              </a:rPr>
              <a:t>٣١٣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3DCDF6D-8E71-A690-C4FB-F86B634F0744}"/>
              </a:ext>
            </a:extLst>
          </p:cNvPr>
          <p:cNvSpPr txBox="1"/>
          <p:nvPr/>
        </p:nvSpPr>
        <p:spPr>
          <a:xfrm>
            <a:off x="6538308" y="10321171"/>
            <a:ext cx="3060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رائدتا النشاط: شريفة أحمد، أسماء حسن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EFDA72-DC17-D214-9939-0A7B2DDD773E}"/>
              </a:ext>
            </a:extLst>
          </p:cNvPr>
          <p:cNvSpPr txBox="1"/>
          <p:nvPr/>
        </p:nvSpPr>
        <p:spPr>
          <a:xfrm>
            <a:off x="2182145" y="10321171"/>
            <a:ext cx="21515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مديرة المدرسة: زينة ياسين</a:t>
            </a:r>
          </a:p>
        </p:txBody>
      </p:sp>
    </p:spTree>
    <p:extLst>
      <p:ext uri="{BB962C8B-B14F-4D97-AF65-F5344CB8AC3E}">
        <p14:creationId xmlns:p14="http://schemas.microsoft.com/office/powerpoint/2010/main" val="95208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هاية مخطط 3">
            <a:extLst>
              <a:ext uri="{FF2B5EF4-FFF2-40B4-BE49-F238E27FC236}">
                <a16:creationId xmlns:a16="http://schemas.microsoft.com/office/drawing/2014/main" id="{2FA94E4E-2C07-9393-4070-BD22806DEE16}"/>
              </a:ext>
            </a:extLst>
          </p:cNvPr>
          <p:cNvSpPr/>
          <p:nvPr/>
        </p:nvSpPr>
        <p:spPr>
          <a:xfrm>
            <a:off x="1212574" y="477078"/>
            <a:ext cx="7951304" cy="795131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2800" b="1" dirty="0"/>
              <a:t>أسبوع الفضاء العالمي تحت شعار ( الفضاء وريادة الأعمال )</a:t>
            </a:r>
          </a:p>
        </p:txBody>
      </p:sp>
      <p:pic>
        <p:nvPicPr>
          <p:cNvPr id="6" name="صورة 5" descr="صورة تحتوي على داخلي, فن الطفل, مجموعة, كتاب&#10;&#10;تم إنشاء الوصف تلقائياً">
            <a:extLst>
              <a:ext uri="{FF2B5EF4-FFF2-40B4-BE49-F238E27FC236}">
                <a16:creationId xmlns:a16="http://schemas.microsoft.com/office/drawing/2014/main" id="{F283E952-C12A-3331-C7B8-D43E29F4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7" y="2013986"/>
            <a:ext cx="4532452" cy="4307302"/>
          </a:xfrm>
          <a:prstGeom prst="rect">
            <a:avLst/>
          </a:prstGeom>
        </p:spPr>
      </p:pic>
      <p:pic>
        <p:nvPicPr>
          <p:cNvPr id="8" name="صورة 7" descr="صورة تحتوي على فن الطفل, نص, زهرة, لوحة العرض&#10;&#10;تم إنشاء الوصف تلقائياً">
            <a:extLst>
              <a:ext uri="{FF2B5EF4-FFF2-40B4-BE49-F238E27FC236}">
                <a16:creationId xmlns:a16="http://schemas.microsoft.com/office/drawing/2014/main" id="{DDADEDBB-ECD5-BB7A-44DF-BE090E58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2013985"/>
            <a:ext cx="4293704" cy="4307303"/>
          </a:xfrm>
          <a:prstGeom prst="rect">
            <a:avLst/>
          </a:prstGeom>
        </p:spPr>
      </p:pic>
      <p:pic>
        <p:nvPicPr>
          <p:cNvPr id="10" name="صورة 9" descr="صورة تحتوي على رسم, فن, فن الطفل, داخلي&#10;&#10;تم إنشاء الوصف تلقائياً">
            <a:extLst>
              <a:ext uri="{FF2B5EF4-FFF2-40B4-BE49-F238E27FC236}">
                <a16:creationId xmlns:a16="http://schemas.microsoft.com/office/drawing/2014/main" id="{A34532F8-6524-B2ED-234D-4CF193BA7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87" y="6520070"/>
            <a:ext cx="4532452" cy="4167635"/>
          </a:xfrm>
          <a:prstGeom prst="rect">
            <a:avLst/>
          </a:prstGeom>
        </p:spPr>
      </p:pic>
      <p:pic>
        <p:nvPicPr>
          <p:cNvPr id="12" name="صورة 11" descr="صورة تحتوي على فن الطفل, رسوم متحركة, داخلي, إطار الصورة&#10;&#10;تم إنشاء الوصف تلقائياً">
            <a:extLst>
              <a:ext uri="{FF2B5EF4-FFF2-40B4-BE49-F238E27FC236}">
                <a16:creationId xmlns:a16="http://schemas.microsoft.com/office/drawing/2014/main" id="{B801C79B-39B0-CC6E-3F21-B6D7DF638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913" y="6520069"/>
            <a:ext cx="4293704" cy="416763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A93003F-2915-CA21-C321-61D6234E3426}"/>
              </a:ext>
            </a:extLst>
          </p:cNvPr>
          <p:cNvSpPr txBox="1"/>
          <p:nvPr/>
        </p:nvSpPr>
        <p:spPr>
          <a:xfrm>
            <a:off x="4909930" y="1298370"/>
            <a:ext cx="17037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المعرض</a:t>
            </a:r>
          </a:p>
        </p:txBody>
      </p:sp>
    </p:spTree>
    <p:extLst>
      <p:ext uri="{BB962C8B-B14F-4D97-AF65-F5344CB8AC3E}">
        <p14:creationId xmlns:p14="http://schemas.microsoft.com/office/powerpoint/2010/main" val="227323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هاية مخطط 3">
            <a:extLst>
              <a:ext uri="{FF2B5EF4-FFF2-40B4-BE49-F238E27FC236}">
                <a16:creationId xmlns:a16="http://schemas.microsoft.com/office/drawing/2014/main" id="{6BA435FB-8AD1-264F-7311-0DBF95006F90}"/>
              </a:ext>
            </a:extLst>
          </p:cNvPr>
          <p:cNvSpPr/>
          <p:nvPr/>
        </p:nvSpPr>
        <p:spPr>
          <a:xfrm>
            <a:off x="1212574" y="477078"/>
            <a:ext cx="7951304" cy="795131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2800" b="1" dirty="0"/>
              <a:t>أسبوع الفضاء العالمي تحت شعار ( الفضاء وريادة الأعمال 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A893B-0D3C-DE90-2625-62E0F781AD7E}"/>
              </a:ext>
            </a:extLst>
          </p:cNvPr>
          <p:cNvSpPr txBox="1"/>
          <p:nvPr/>
        </p:nvSpPr>
        <p:spPr>
          <a:xfrm>
            <a:off x="5034170" y="1683891"/>
            <a:ext cx="5416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/>
              <a:t>المعرض</a:t>
            </a:r>
          </a:p>
        </p:txBody>
      </p:sp>
      <p:pic>
        <p:nvPicPr>
          <p:cNvPr id="9" name="صورة 8" descr="صورة تحتوي على داخلي, فن الطفل, منتج ورقي, فن&#10;&#10;تم إنشاء الوصف تلقائياً">
            <a:extLst>
              <a:ext uri="{FF2B5EF4-FFF2-40B4-BE49-F238E27FC236}">
                <a16:creationId xmlns:a16="http://schemas.microsoft.com/office/drawing/2014/main" id="{00E35E5A-104C-2664-29EE-38375EB3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02" y="2433638"/>
            <a:ext cx="4527274" cy="3048000"/>
          </a:xfrm>
          <a:prstGeom prst="rect">
            <a:avLst/>
          </a:prstGeom>
        </p:spPr>
      </p:pic>
      <p:pic>
        <p:nvPicPr>
          <p:cNvPr id="11" name="صورة 10" descr="صورة تحتوي على لوحة العرض, رسوم متحركة, مجموعة, فن الطفل&#10;&#10;تم إنشاء الوصف تلقائياً">
            <a:extLst>
              <a:ext uri="{FF2B5EF4-FFF2-40B4-BE49-F238E27FC236}">
                <a16:creationId xmlns:a16="http://schemas.microsoft.com/office/drawing/2014/main" id="{CFC52C61-3373-4D07-467D-75750D9A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2433638"/>
            <a:ext cx="452727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الخط, المستند&#10;&#10;تم إنشاء الوصف تلقائياً">
            <a:extLst>
              <a:ext uri="{FF2B5EF4-FFF2-40B4-BE49-F238E27FC236}">
                <a16:creationId xmlns:a16="http://schemas.microsoft.com/office/drawing/2014/main" id="{FB7604F4-4944-1E36-623F-479C4EEB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61" y="1789043"/>
            <a:ext cx="6400800" cy="872179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74E2B44-58AE-7A05-5008-F93502F51E7D}"/>
              </a:ext>
            </a:extLst>
          </p:cNvPr>
          <p:cNvSpPr txBox="1"/>
          <p:nvPr/>
        </p:nvSpPr>
        <p:spPr>
          <a:xfrm>
            <a:off x="3324604" y="1127299"/>
            <a:ext cx="43682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sz="2800" dirty="0">
                <a:solidFill>
                  <a:srgbClr val="C00000"/>
                </a:solidFill>
              </a:rPr>
              <a:t>تسجيل الحدث في موقع الفضاء</a:t>
            </a:r>
          </a:p>
        </p:txBody>
      </p:sp>
      <p:sp>
        <p:nvSpPr>
          <p:cNvPr id="7" name="إطار 6">
            <a:extLst>
              <a:ext uri="{FF2B5EF4-FFF2-40B4-BE49-F238E27FC236}">
                <a16:creationId xmlns:a16="http://schemas.microsoft.com/office/drawing/2014/main" id="{05B5E52E-60E6-B0ED-61B1-536C1150D737}"/>
              </a:ext>
            </a:extLst>
          </p:cNvPr>
          <p:cNvSpPr/>
          <p:nvPr/>
        </p:nvSpPr>
        <p:spPr>
          <a:xfrm>
            <a:off x="2981740" y="834887"/>
            <a:ext cx="5466522" cy="95415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6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</TotalTime>
  <Words>222</Words>
  <Application>Microsoft Macintosh PowerPoint</Application>
  <PresentationFormat>مخصص</PresentationFormat>
  <Paragraphs>71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Shrifah Alghamdi</dc:creator>
  <cp:lastModifiedBy>Shrifah Alghamdi</cp:lastModifiedBy>
  <cp:revision>4</cp:revision>
  <dcterms:created xsi:type="dcterms:W3CDTF">2023-10-05T04:53:57Z</dcterms:created>
  <dcterms:modified xsi:type="dcterms:W3CDTF">2023-10-10T07:18:39Z</dcterms:modified>
</cp:coreProperties>
</file>